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72" r:id="rId6"/>
    <p:sldId id="277" r:id="rId7"/>
    <p:sldId id="299" r:id="rId8"/>
    <p:sldId id="275" r:id="rId9"/>
    <p:sldId id="300" r:id="rId10"/>
    <p:sldId id="264" r:id="rId11"/>
    <p:sldId id="290" r:id="rId12"/>
    <p:sldId id="287" r:id="rId13"/>
    <p:sldId id="295" r:id="rId14"/>
    <p:sldId id="258" r:id="rId15"/>
    <p:sldId id="279" r:id="rId16"/>
    <p:sldId id="268" r:id="rId17"/>
    <p:sldId id="291" r:id="rId18"/>
    <p:sldId id="292" r:id="rId19"/>
    <p:sldId id="293" r:id="rId20"/>
    <p:sldId id="297" r:id="rId21"/>
    <p:sldId id="294"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215" autoAdjust="0"/>
  </p:normalViewPr>
  <p:slideViewPr>
    <p:cSldViewPr snapToGrid="0">
      <p:cViewPr varScale="1">
        <p:scale>
          <a:sx n="82" d="100"/>
          <a:sy n="82" d="100"/>
        </p:scale>
        <p:origin x="720" y="9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12/17/2023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4829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tmp"/><Relationship Id="rId1" Type="http://schemas.openxmlformats.org/officeDocument/2006/relationships/slideLayout" Target="../slideLayouts/slideLayout17.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199990" y="1325643"/>
            <a:ext cx="8992009" cy="2103357"/>
          </a:xfrm>
        </p:spPr>
        <p:txBody>
          <a:bodyPr>
            <a:noAutofit/>
          </a:bodyPr>
          <a:lstStyle/>
          <a:p>
            <a:pPr rtl="0"/>
            <a:r>
              <a:rPr lang="" sz="5400" dirty="0"/>
              <a:t>FOOD supply Chain Management</a:t>
            </a:r>
            <a:endParaRPr lang="en-US" sz="5400" dirty="0"/>
          </a:p>
        </p:txBody>
      </p:sp>
      <p:sp>
        <p:nvSpPr>
          <p:cNvPr id="6" name="Title 1">
            <a:extLst>
              <a:ext uri="{FF2B5EF4-FFF2-40B4-BE49-F238E27FC236}">
                <a16:creationId xmlns:a16="http://schemas.microsoft.com/office/drawing/2014/main" id="{5B5F54DA-8A5B-E7FE-A4BE-7CC3BDBB1D4C}"/>
              </a:ext>
            </a:extLst>
          </p:cNvPr>
          <p:cNvSpPr txBox="1">
            <a:spLocks/>
          </p:cNvSpPr>
          <p:nvPr/>
        </p:nvSpPr>
        <p:spPr>
          <a:xfrm>
            <a:off x="5328045" y="3221912"/>
            <a:ext cx="9322903" cy="6753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just"/>
            <a:r>
              <a:rPr lang="en-US" sz="1600" b="0" dirty="0">
                <a:latin typeface="+mn-lt"/>
              </a:rPr>
              <a:t>Transforming the Global Food Supply Chain </a:t>
            </a:r>
          </a:p>
          <a:p>
            <a:pPr algn="just"/>
            <a:r>
              <a:rPr lang="en-US" sz="1600" b="0" dirty="0">
                <a:latin typeface="+mn-lt"/>
              </a:rPr>
              <a:t>		Through Innovative Data Solutions</a:t>
            </a:r>
            <a:endParaRPr lang="en-US" sz="5400" b="0" dirty="0">
              <a:latin typeface="+mn-lt"/>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3CC6DAA-9CD2-F545-DCA3-99826629E29D}"/>
              </a:ext>
            </a:extLst>
          </p:cNvPr>
          <p:cNvSpPr txBox="1"/>
          <p:nvPr/>
        </p:nvSpPr>
        <p:spPr>
          <a:xfrm>
            <a:off x="2334870" y="1867763"/>
            <a:ext cx="4771608" cy="1446550"/>
          </a:xfrm>
          <a:prstGeom prst="rect">
            <a:avLst/>
          </a:prstGeom>
          <a:noFill/>
        </p:spPr>
        <p:txBody>
          <a:bodyPr wrap="square">
            <a:spAutoFit/>
          </a:bodyPr>
          <a:lstStyle/>
          <a:p>
            <a:r>
              <a:rPr lang="en-US" sz="4400" b="1" i="0" dirty="0">
                <a:effectLst/>
                <a:latin typeface="+mj-lt"/>
              </a:rPr>
              <a:t>Relation</a:t>
            </a:r>
          </a:p>
          <a:p>
            <a:r>
              <a:rPr lang="en-US" sz="4400" b="1" dirty="0">
                <a:latin typeface="+mj-lt"/>
              </a:rPr>
              <a:t>		</a:t>
            </a:r>
            <a:r>
              <a:rPr lang="en-US" sz="4400" b="1" i="0" dirty="0">
                <a:effectLst/>
                <a:latin typeface="+mj-lt"/>
              </a:rPr>
              <a:t>Schema</a:t>
            </a:r>
            <a:endParaRPr lang="en-US" sz="4400" b="1" dirty="0">
              <a:latin typeface="+mj-lt"/>
            </a:endParaRPr>
          </a:p>
        </p:txBody>
      </p:sp>
      <p:sp>
        <p:nvSpPr>
          <p:cNvPr id="30" name="Slide Number Placeholder 37">
            <a:extLst>
              <a:ext uri="{FF2B5EF4-FFF2-40B4-BE49-F238E27FC236}">
                <a16:creationId xmlns:a16="http://schemas.microsoft.com/office/drawing/2014/main" id="{E925E2DF-7D59-A1B5-DE60-58CA1A9F642F}"/>
              </a:ext>
            </a:extLst>
          </p:cNvPr>
          <p:cNvSpPr>
            <a:spLocks noGrp="1"/>
          </p:cNvSpPr>
          <p:nvPr>
            <p:ph type="sldNum" sz="quarter" idx="12"/>
          </p:nvPr>
        </p:nvSpPr>
        <p:spPr>
          <a:xfrm>
            <a:off x="6461842" y="6366289"/>
            <a:ext cx="457200" cy="365125"/>
          </a:xfrm>
        </p:spPr>
        <p:txBody>
          <a:bodyPr/>
          <a:lstStyle/>
          <a:p>
            <a:fld id="{B5CEABB6-07DC-46E8-9B57-56EC44A396E5}" type="slidenum">
              <a:rPr lang="en-US" smtClean="0"/>
              <a:pPr/>
              <a:t>10</a:t>
            </a:fld>
            <a:endParaRPr lang="en-US" dirty="0"/>
          </a:p>
        </p:txBody>
      </p:sp>
      <p:pic>
        <p:nvPicPr>
          <p:cNvPr id="4" name="Picture 3" descr="A close-up of a document&#10;&#10;Description automatically generated">
            <a:extLst>
              <a:ext uri="{FF2B5EF4-FFF2-40B4-BE49-F238E27FC236}">
                <a16:creationId xmlns:a16="http://schemas.microsoft.com/office/drawing/2014/main" id="{9E0B32A5-02F1-A871-1481-7B45F5D16280}"/>
              </a:ext>
            </a:extLst>
          </p:cNvPr>
          <p:cNvPicPr>
            <a:picLocks noChangeAspect="1"/>
          </p:cNvPicPr>
          <p:nvPr/>
        </p:nvPicPr>
        <p:blipFill>
          <a:blip r:embed="rId2"/>
          <a:stretch>
            <a:fillRect/>
          </a:stretch>
        </p:blipFill>
        <p:spPr>
          <a:xfrm>
            <a:off x="6531429" y="0"/>
            <a:ext cx="5458377" cy="6858000"/>
          </a:xfrm>
          <a:prstGeom prst="rect">
            <a:avLst/>
          </a:prstGeom>
        </p:spPr>
      </p:pic>
    </p:spTree>
    <p:extLst>
      <p:ext uri="{BB962C8B-B14F-4D97-AF65-F5344CB8AC3E}">
        <p14:creationId xmlns:p14="http://schemas.microsoft.com/office/powerpoint/2010/main" val="108981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179646" y="1048643"/>
            <a:ext cx="6874912" cy="2264112"/>
          </a:xfrm>
        </p:spPr>
        <p:txBody>
          <a:bodyPr>
            <a:normAutofit/>
          </a:bodyPr>
          <a:lstStyle/>
          <a:p>
            <a:r>
              <a:rPr lang="en-US" dirty="0"/>
              <a:t>Normalization</a:t>
            </a:r>
          </a:p>
        </p:txBody>
      </p:sp>
      <p:sp>
        <p:nvSpPr>
          <p:cNvPr id="6" name="Slide Number Placeholder 37">
            <a:extLst>
              <a:ext uri="{FF2B5EF4-FFF2-40B4-BE49-F238E27FC236}">
                <a16:creationId xmlns:a16="http://schemas.microsoft.com/office/drawing/2014/main" id="{AB41C473-8967-BD5E-6DBC-B78494E8C807}"/>
              </a:ext>
            </a:extLst>
          </p:cNvPr>
          <p:cNvSpPr>
            <a:spLocks noGrp="1"/>
          </p:cNvSpPr>
          <p:nvPr>
            <p:ph type="sldNum" sz="quarter" idx="12"/>
          </p:nvPr>
        </p:nvSpPr>
        <p:spPr>
          <a:xfrm>
            <a:off x="11597358" y="6386168"/>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3" name="Picture 2" descr="A close-up of a list&#10;&#10;Description automatically generated">
            <a:extLst>
              <a:ext uri="{FF2B5EF4-FFF2-40B4-BE49-F238E27FC236}">
                <a16:creationId xmlns:a16="http://schemas.microsoft.com/office/drawing/2014/main" id="{EA49859E-D46B-E889-251B-2D8D2CFA4009}"/>
              </a:ext>
            </a:extLst>
          </p:cNvPr>
          <p:cNvPicPr>
            <a:picLocks noChangeAspect="1"/>
          </p:cNvPicPr>
          <p:nvPr/>
        </p:nvPicPr>
        <p:blipFill>
          <a:blip r:embed="rId3"/>
          <a:stretch>
            <a:fillRect/>
          </a:stretch>
        </p:blipFill>
        <p:spPr>
          <a:xfrm>
            <a:off x="1384253" y="-1"/>
            <a:ext cx="5299364" cy="6721475"/>
          </a:xfrm>
          <a:prstGeom prst="rect">
            <a:avLst/>
          </a:prstGeom>
        </p:spPr>
      </p:pic>
      <p:pic>
        <p:nvPicPr>
          <p:cNvPr id="5" name="Picture 4" descr="A close-up of a paper&#10;&#10;Description automatically generated">
            <a:extLst>
              <a:ext uri="{FF2B5EF4-FFF2-40B4-BE49-F238E27FC236}">
                <a16:creationId xmlns:a16="http://schemas.microsoft.com/office/drawing/2014/main" id="{153A9467-3214-09AC-6EC7-8EDB824FB1AF}"/>
              </a:ext>
            </a:extLst>
          </p:cNvPr>
          <p:cNvPicPr>
            <a:picLocks noChangeAspect="1"/>
          </p:cNvPicPr>
          <p:nvPr/>
        </p:nvPicPr>
        <p:blipFill>
          <a:blip r:embed="rId4"/>
          <a:stretch>
            <a:fillRect/>
          </a:stretch>
        </p:blipFill>
        <p:spPr>
          <a:xfrm>
            <a:off x="6892636" y="0"/>
            <a:ext cx="5299364" cy="6721475"/>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pic>
        <p:nvPicPr>
          <p:cNvPr id="9" name="Picture 8" descr="A close-up of a document&#10;&#10;Description automatically generated">
            <a:extLst>
              <a:ext uri="{FF2B5EF4-FFF2-40B4-BE49-F238E27FC236}">
                <a16:creationId xmlns:a16="http://schemas.microsoft.com/office/drawing/2014/main" id="{57CD7225-1C10-5159-BBBA-03DD44B177B8}"/>
              </a:ext>
            </a:extLst>
          </p:cNvPr>
          <p:cNvPicPr>
            <a:picLocks noChangeAspect="1"/>
          </p:cNvPicPr>
          <p:nvPr/>
        </p:nvPicPr>
        <p:blipFill>
          <a:blip r:embed="rId2"/>
          <a:stretch>
            <a:fillRect/>
          </a:stretch>
        </p:blipFill>
        <p:spPr>
          <a:xfrm>
            <a:off x="227257" y="0"/>
            <a:ext cx="5299364" cy="6858000"/>
          </a:xfrm>
          <a:prstGeom prst="rect">
            <a:avLst/>
          </a:prstGeom>
        </p:spPr>
      </p:pic>
      <p:pic>
        <p:nvPicPr>
          <p:cNvPr id="11" name="Picture 10" descr="A close-up of a graph&#10;&#10;Description automatically generated">
            <a:extLst>
              <a:ext uri="{FF2B5EF4-FFF2-40B4-BE49-F238E27FC236}">
                <a16:creationId xmlns:a16="http://schemas.microsoft.com/office/drawing/2014/main" id="{52FC35FF-8095-9F97-1B44-6B9B44F0DF94}"/>
              </a:ext>
            </a:extLst>
          </p:cNvPr>
          <p:cNvPicPr>
            <a:picLocks noChangeAspect="1"/>
          </p:cNvPicPr>
          <p:nvPr/>
        </p:nvPicPr>
        <p:blipFill>
          <a:blip r:embed="rId3"/>
          <a:stretch>
            <a:fillRect/>
          </a:stretch>
        </p:blipFill>
        <p:spPr>
          <a:xfrm>
            <a:off x="5675276" y="0"/>
            <a:ext cx="5299364" cy="6858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7">
            <a:extLst>
              <a:ext uri="{FF2B5EF4-FFF2-40B4-BE49-F238E27FC236}">
                <a16:creationId xmlns:a16="http://schemas.microsoft.com/office/drawing/2014/main" id="{7359D381-CFC8-CE93-8921-FEB24CD0F694}"/>
              </a:ext>
            </a:extLst>
          </p:cNvPr>
          <p:cNvSpPr>
            <a:spLocks noGrp="1"/>
          </p:cNvSpPr>
          <p:nvPr>
            <p:ph type="sldNum" sz="quarter" idx="12"/>
          </p:nvPr>
        </p:nvSpPr>
        <p:spPr>
          <a:xfrm>
            <a:off x="11610312" y="6446520"/>
            <a:ext cx="457200" cy="365125"/>
          </a:xfrm>
        </p:spPr>
        <p:txBody>
          <a:bodyPr/>
          <a:lstStyle/>
          <a:p>
            <a:fld id="{B5CEABB6-07DC-46E8-9B57-56EC44A396E5}" type="slidenum">
              <a:rPr lang="en-US" smtClean="0"/>
              <a:pPr/>
              <a:t>14</a:t>
            </a:fld>
            <a:endParaRPr lang="en-US" dirty="0"/>
          </a:p>
        </p:txBody>
      </p:sp>
      <p:pic>
        <p:nvPicPr>
          <p:cNvPr id="3" name="Picture 2" descr="A sheet of music with lines and dots&#10;&#10;Description automatically generated">
            <a:extLst>
              <a:ext uri="{FF2B5EF4-FFF2-40B4-BE49-F238E27FC236}">
                <a16:creationId xmlns:a16="http://schemas.microsoft.com/office/drawing/2014/main" id="{7CAD1FD6-B19D-4962-3EE5-F32683E660AC}"/>
              </a:ext>
            </a:extLst>
          </p:cNvPr>
          <p:cNvPicPr>
            <a:picLocks noChangeAspect="1"/>
          </p:cNvPicPr>
          <p:nvPr/>
        </p:nvPicPr>
        <p:blipFill>
          <a:blip r:embed="rId2"/>
          <a:stretch>
            <a:fillRect/>
          </a:stretch>
        </p:blipFill>
        <p:spPr>
          <a:xfrm>
            <a:off x="6002906" y="0"/>
            <a:ext cx="5299364" cy="6858000"/>
          </a:xfrm>
          <a:prstGeom prst="rect">
            <a:avLst/>
          </a:prstGeom>
        </p:spPr>
      </p:pic>
    </p:spTree>
    <p:extLst>
      <p:ext uri="{BB962C8B-B14F-4D97-AF65-F5344CB8AC3E}">
        <p14:creationId xmlns:p14="http://schemas.microsoft.com/office/powerpoint/2010/main" val="97052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5943"/>
            <a:ext cx="3838887" cy="1660494"/>
          </a:xfrm>
        </p:spPr>
        <p:txBody>
          <a:bodyPr>
            <a:normAutofit/>
          </a:bodyPr>
          <a:lstStyle/>
          <a:p>
            <a:r>
              <a:rPr lang="en-US" sz="3600" dirty="0"/>
              <a:t>Implemented</a:t>
            </a:r>
            <a:br>
              <a:rPr lang="en-US" sz="3600" dirty="0"/>
            </a:br>
            <a:r>
              <a:rPr lang="en-US" sz="3600" dirty="0"/>
              <a:t>          </a:t>
            </a:r>
            <a:r>
              <a:rPr lang="en-US" sz="3600" dirty="0" err="1"/>
              <a:t>DAtabase</a:t>
            </a:r>
            <a:r>
              <a:rPr lang="en-US" sz="3600" dirty="0"/>
              <a:t>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963322" y="1272091"/>
            <a:ext cx="1785959" cy="58434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table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15</a:t>
            </a:fld>
            <a:endParaRPr lang="en-US" dirty="0"/>
          </a:p>
        </p:txBody>
      </p:sp>
      <p:pic>
        <p:nvPicPr>
          <p:cNvPr id="4" name="Picture 3" descr="A screenshot of a computer&#10;&#10;Description automatically generated">
            <a:extLst>
              <a:ext uri="{FF2B5EF4-FFF2-40B4-BE49-F238E27FC236}">
                <a16:creationId xmlns:a16="http://schemas.microsoft.com/office/drawing/2014/main" id="{3D0BE75B-9174-CCA5-7458-2B6E4D88EE39}"/>
              </a:ext>
            </a:extLst>
          </p:cNvPr>
          <p:cNvPicPr>
            <a:picLocks noChangeAspect="1"/>
          </p:cNvPicPr>
          <p:nvPr/>
        </p:nvPicPr>
        <p:blipFill>
          <a:blip r:embed="rId2"/>
          <a:stretch>
            <a:fillRect/>
          </a:stretch>
        </p:blipFill>
        <p:spPr>
          <a:xfrm>
            <a:off x="4572000" y="78829"/>
            <a:ext cx="7518667" cy="6779171"/>
          </a:xfrm>
          <a:prstGeom prst="rect">
            <a:avLst/>
          </a:prstGeom>
        </p:spPr>
      </p:pic>
    </p:spTree>
    <p:extLst>
      <p:ext uri="{BB962C8B-B14F-4D97-AF65-F5344CB8AC3E}">
        <p14:creationId xmlns:p14="http://schemas.microsoft.com/office/powerpoint/2010/main" val="345604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16</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341431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17</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4BED830-4681-7CCF-F6D1-607B773911DD}"/>
              </a:ext>
            </a:extLst>
          </p:cNvPr>
          <p:cNvPicPr>
            <a:picLocks noChangeAspect="1"/>
          </p:cNvPicPr>
          <p:nvPr/>
        </p:nvPicPr>
        <p:blipFill>
          <a:blip r:embed="rId2"/>
          <a:stretch>
            <a:fillRect/>
          </a:stretch>
        </p:blipFill>
        <p:spPr>
          <a:xfrm>
            <a:off x="4190296" y="0"/>
            <a:ext cx="8001703" cy="6857999"/>
          </a:xfrm>
          <a:prstGeom prst="rect">
            <a:avLst/>
          </a:prstGeom>
        </p:spPr>
      </p:pic>
    </p:spTree>
    <p:extLst>
      <p:ext uri="{BB962C8B-B14F-4D97-AF65-F5344CB8AC3E}">
        <p14:creationId xmlns:p14="http://schemas.microsoft.com/office/powerpoint/2010/main" val="127207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18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51F45DE-4D2A-5CEB-E5A8-55B3D0E7F237}"/>
              </a:ext>
            </a:extLst>
          </p:cNvPr>
          <p:cNvPicPr>
            <a:picLocks noChangeAspect="1"/>
          </p:cNvPicPr>
          <p:nvPr/>
        </p:nvPicPr>
        <p:blipFill>
          <a:blip r:embed="rId2"/>
          <a:stretch>
            <a:fillRect/>
          </a:stretch>
        </p:blipFill>
        <p:spPr>
          <a:xfrm>
            <a:off x="4075492" y="0"/>
            <a:ext cx="8116508" cy="6858000"/>
          </a:xfrm>
          <a:prstGeom prst="rect">
            <a:avLst/>
          </a:prstGeom>
        </p:spPr>
      </p:pic>
    </p:spTree>
    <p:extLst>
      <p:ext uri="{BB962C8B-B14F-4D97-AF65-F5344CB8AC3E}">
        <p14:creationId xmlns:p14="http://schemas.microsoft.com/office/powerpoint/2010/main" val="4147653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3" y="1122362"/>
            <a:ext cx="6001319" cy="2883107"/>
          </a:xfrm>
        </p:spPr>
        <p:txBody>
          <a:bodyPr>
            <a:normAutofit/>
          </a:bodyPr>
          <a:lstStyle/>
          <a:p>
            <a:r>
              <a:rPr lang="en-US" sz="6600"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149087" y="139700"/>
            <a:ext cx="5237922" cy="794893"/>
          </a:xfrm>
        </p:spPr>
        <p:txBody>
          <a:bodyPr/>
          <a:lstStyle/>
          <a:p>
            <a:r>
              <a:rPr lang="en-US" dirty="0"/>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560451" y="3496885"/>
            <a:ext cx="2286000" cy="274320"/>
          </a:xfrm>
        </p:spPr>
        <p:txBody>
          <a:bodyPr vert="horz" lIns="91440" tIns="45720" rIns="91440" bIns="45720" rtlCol="0" anchor="t">
            <a:noAutofit/>
          </a:bodyPr>
          <a:lstStyle/>
          <a:p>
            <a:r>
              <a:rPr lang="en-US" sz="1600" dirty="0" err="1">
                <a:latin typeface="Times New Roman" panose="02020603050405020304" pitchFamily="18" charset="0"/>
                <a:cs typeface="Times New Roman" panose="02020603050405020304" pitchFamily="18" charset="0"/>
              </a:rPr>
              <a:t>Nohori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Jobaida</a:t>
            </a:r>
            <a:endParaRPr lang="en-US" sz="16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1F900204-405E-4560-819C-434FF6C45019}"/>
              </a:ext>
            </a:extLst>
          </p:cNvPr>
          <p:cNvSpPr>
            <a:spLocks noGrp="1"/>
          </p:cNvSpPr>
          <p:nvPr>
            <p:ph type="body" sz="quarter" idx="15"/>
          </p:nvPr>
        </p:nvSpPr>
        <p:spPr>
          <a:xfrm>
            <a:off x="554108" y="3833867"/>
            <a:ext cx="2286000" cy="457200"/>
          </a:xfrm>
        </p:spPr>
        <p:txBody>
          <a:bodyPr/>
          <a:lstStyle/>
          <a:p>
            <a:r>
              <a:rPr lang="en-US" sz="1200" dirty="0">
                <a:latin typeface="Times New Roman" panose="02020603050405020304" pitchFamily="18" charset="0"/>
                <a:cs typeface="Times New Roman" panose="02020603050405020304" pitchFamily="18" charset="0"/>
              </a:rPr>
              <a:t>1931154	</a:t>
            </a:r>
            <a:endParaRPr lang="en-US" dirty="0"/>
          </a:p>
        </p:txBody>
      </p:sp>
      <p:pic>
        <p:nvPicPr>
          <p:cNvPr id="20" name="Picture Placeholder 19">
            <a:extLst>
              <a:ext uri="{FF2B5EF4-FFF2-40B4-BE49-F238E27FC236}">
                <a16:creationId xmlns:a16="http://schemas.microsoft.com/office/drawing/2014/main" id="{690CDA68-0D57-4F68-AFBF-96B7995ADBD7}"/>
              </a:ext>
            </a:extLst>
          </p:cNvPr>
          <p:cNvPicPr>
            <a:picLocks noGrp="1" noChangeAspect="1"/>
          </p:cNvPicPr>
          <p:nvPr>
            <p:ph type="pic" sz="quarter" idx="16"/>
          </p:nvPr>
        </p:nvPicPr>
        <p:blipFill rotWithShape="1">
          <a:blip r:embed="rId2"/>
          <a:srcRect/>
          <a:stretch/>
        </p:blipFill>
        <p:spPr>
          <a:xfrm>
            <a:off x="3486309" y="1074952"/>
            <a:ext cx="2164260" cy="2286000"/>
          </a:xfrm>
        </p:spPr>
      </p:pic>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3419096" y="3493681"/>
            <a:ext cx="2286000" cy="274320"/>
          </a:xfrm>
        </p:spPr>
        <p:txBody>
          <a:bodyPr/>
          <a:lstStyle/>
          <a:p>
            <a:r>
              <a:rPr lang="en-US" sz="1600" dirty="0" err="1">
                <a:latin typeface="Times New Roman" panose="02020603050405020304" pitchFamily="18" charset="0"/>
                <a:cs typeface="Times New Roman" panose="02020603050405020304" pitchFamily="18" charset="0"/>
              </a:rPr>
              <a:t>Iliyas</a:t>
            </a:r>
            <a:r>
              <a:rPr lang="en-US" sz="1600" dirty="0">
                <a:latin typeface="Times New Roman" panose="02020603050405020304" pitchFamily="18" charset="0"/>
                <a:cs typeface="Times New Roman" panose="02020603050405020304" pitchFamily="18" charset="0"/>
              </a:rPr>
              <a:t> Ahmed</a:t>
            </a:r>
          </a:p>
        </p:txBody>
      </p:sp>
      <p:sp>
        <p:nvSpPr>
          <p:cNvPr id="8" name="Text Placeholder 7">
            <a:extLst>
              <a:ext uri="{FF2B5EF4-FFF2-40B4-BE49-F238E27FC236}">
                <a16:creationId xmlns:a16="http://schemas.microsoft.com/office/drawing/2014/main" id="{C33D07E9-A00F-441F-A19A-C2C489A92299}"/>
              </a:ext>
            </a:extLst>
          </p:cNvPr>
          <p:cNvSpPr>
            <a:spLocks noGrp="1"/>
          </p:cNvSpPr>
          <p:nvPr>
            <p:ph type="body" sz="quarter" idx="18"/>
          </p:nvPr>
        </p:nvSpPr>
        <p:spPr>
          <a:xfrm>
            <a:off x="3419096" y="3825415"/>
            <a:ext cx="2286000" cy="457200"/>
          </a:xfrm>
        </p:spPr>
        <p:txBody>
          <a:bodyPr/>
          <a:lstStyle/>
          <a:p>
            <a:r>
              <a:rPr lang="en-US" sz="1200" dirty="0">
                <a:latin typeface="Times New Roman" panose="02020603050405020304" pitchFamily="18" charset="0"/>
                <a:cs typeface="Times New Roman" panose="02020603050405020304" pitchFamily="18" charset="0"/>
              </a:rPr>
              <a:t>2020365</a:t>
            </a:r>
            <a:endParaRPr lang="en-US" dirty="0"/>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296770" y="3502741"/>
            <a:ext cx="2286000" cy="274320"/>
          </a:xfrm>
        </p:spPr>
        <p:txBody>
          <a:bodyPr/>
          <a:lstStyle/>
          <a:p>
            <a:r>
              <a:rPr lang="en-US" sz="1600" dirty="0">
                <a:latin typeface="Times New Roman" panose="02020603050405020304" pitchFamily="18" charset="0"/>
                <a:cs typeface="Times New Roman" panose="02020603050405020304" pitchFamily="18" charset="0"/>
              </a:rPr>
              <a:t>Indronil Dey </a:t>
            </a:r>
            <a:r>
              <a:rPr lang="en-US" sz="1600" dirty="0" err="1">
                <a:latin typeface="Times New Roman" panose="02020603050405020304" pitchFamily="18" charset="0"/>
                <a:cs typeface="Times New Roman" panose="02020603050405020304" pitchFamily="18" charset="0"/>
              </a:rPr>
              <a:t>Niloy</a:t>
            </a:r>
            <a:endParaRPr lang="en-US" sz="1600" dirty="0">
              <a:latin typeface="Times New Roman" panose="02020603050405020304" pitchFamily="18" charset="0"/>
              <a:cs typeface="Times New Roman" panose="02020603050405020304" pitchFamily="18" charset="0"/>
            </a:endParaRPr>
          </a:p>
        </p:txBody>
      </p:sp>
      <p:sp>
        <p:nvSpPr>
          <p:cNvPr id="14" name="Text Placeholder 13">
            <a:extLst>
              <a:ext uri="{FF2B5EF4-FFF2-40B4-BE49-F238E27FC236}">
                <a16:creationId xmlns:a16="http://schemas.microsoft.com/office/drawing/2014/main" id="{662090AE-B52C-4B7E-8BBC-06B8CC8CBE5C}"/>
              </a:ext>
            </a:extLst>
          </p:cNvPr>
          <p:cNvSpPr>
            <a:spLocks noGrp="1"/>
          </p:cNvSpPr>
          <p:nvPr>
            <p:ph type="body" sz="quarter" idx="24"/>
          </p:nvPr>
        </p:nvSpPr>
        <p:spPr>
          <a:xfrm>
            <a:off x="6296770" y="3833867"/>
            <a:ext cx="2286000" cy="457200"/>
          </a:xfrm>
        </p:spPr>
        <p:txBody>
          <a:bodyPr/>
          <a:lstStyle/>
          <a:p>
            <a:r>
              <a:rPr lang="en-US" sz="1200" dirty="0">
                <a:latin typeface="Times New Roman" panose="02020603050405020304" pitchFamily="18" charset="0"/>
                <a:cs typeface="Times New Roman" panose="02020603050405020304" pitchFamily="18" charset="0"/>
              </a:rPr>
              <a:t>2020339</a:t>
            </a:r>
            <a:endParaRPr lang="en-ZA" dirty="0"/>
          </a:p>
        </p:txBody>
      </p:sp>
      <p:sp>
        <p:nvSpPr>
          <p:cNvPr id="10" name="Text Placeholder 9">
            <a:extLst>
              <a:ext uri="{FF2B5EF4-FFF2-40B4-BE49-F238E27FC236}">
                <a16:creationId xmlns:a16="http://schemas.microsoft.com/office/drawing/2014/main" id="{36998623-CD6E-4F07-82C7-711073B5C971}"/>
              </a:ext>
            </a:extLst>
          </p:cNvPr>
          <p:cNvSpPr>
            <a:spLocks noGrp="1"/>
          </p:cNvSpPr>
          <p:nvPr>
            <p:ph type="body" sz="quarter" idx="20"/>
          </p:nvPr>
        </p:nvSpPr>
        <p:spPr>
          <a:xfrm>
            <a:off x="9168101" y="3502185"/>
            <a:ext cx="2286000" cy="274320"/>
          </a:xfrm>
        </p:spPr>
        <p:txBody>
          <a:bodyPr/>
          <a:lstStyle/>
          <a:p>
            <a:r>
              <a:rPr lang="en-US" sz="1600" dirty="0">
                <a:latin typeface="Times New Roman" panose="02020603050405020304" pitchFamily="18" charset="0"/>
                <a:cs typeface="Times New Roman" panose="02020603050405020304" pitchFamily="18" charset="0"/>
              </a:rPr>
              <a:t>Sadia Akter</a:t>
            </a:r>
          </a:p>
          <a:p>
            <a:endParaRPr lang="en-US" dirty="0"/>
          </a:p>
        </p:txBody>
      </p:sp>
      <p:sp>
        <p:nvSpPr>
          <p:cNvPr id="11" name="Text Placeholder 10">
            <a:extLst>
              <a:ext uri="{FF2B5EF4-FFF2-40B4-BE49-F238E27FC236}">
                <a16:creationId xmlns:a16="http://schemas.microsoft.com/office/drawing/2014/main" id="{37D13AAE-496F-4AD6-9898-9FB30ADDC616}"/>
              </a:ext>
            </a:extLst>
          </p:cNvPr>
          <p:cNvSpPr>
            <a:spLocks noGrp="1"/>
          </p:cNvSpPr>
          <p:nvPr>
            <p:ph type="body" sz="quarter" idx="21"/>
          </p:nvPr>
        </p:nvSpPr>
        <p:spPr>
          <a:xfrm>
            <a:off x="9168101" y="3821615"/>
            <a:ext cx="2286000" cy="457200"/>
          </a:xfrm>
        </p:spPr>
        <p:txBody>
          <a:bodyPr/>
          <a:lstStyle/>
          <a:p>
            <a:r>
              <a:rPr lang="en-US" sz="1200" dirty="0">
                <a:latin typeface="Times New Roman" panose="02020603050405020304" pitchFamily="18" charset="0"/>
                <a:cs typeface="Times New Roman" panose="02020603050405020304" pitchFamily="18" charset="0"/>
              </a:rPr>
              <a:t>2022719	</a:t>
            </a:r>
            <a:endParaRPr lang="en-US" dirty="0"/>
          </a:p>
        </p:txBody>
      </p:sp>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
        <p:nvSpPr>
          <p:cNvPr id="3" name="Text Placeholder 12">
            <a:extLst>
              <a:ext uri="{FF2B5EF4-FFF2-40B4-BE49-F238E27FC236}">
                <a16:creationId xmlns:a16="http://schemas.microsoft.com/office/drawing/2014/main" id="{6F6B067B-DCF9-4F95-9C0E-37289A8D1A35}"/>
              </a:ext>
            </a:extLst>
          </p:cNvPr>
          <p:cNvSpPr txBox="1">
            <a:spLocks/>
          </p:cNvSpPr>
          <p:nvPr/>
        </p:nvSpPr>
        <p:spPr>
          <a:xfrm>
            <a:off x="4745513" y="5327225"/>
            <a:ext cx="2286000" cy="2743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Syed Shamsul Arefin</a:t>
            </a:r>
          </a:p>
        </p:txBody>
      </p:sp>
      <p:sp>
        <p:nvSpPr>
          <p:cNvPr id="6" name="Text Placeholder 13">
            <a:extLst>
              <a:ext uri="{FF2B5EF4-FFF2-40B4-BE49-F238E27FC236}">
                <a16:creationId xmlns:a16="http://schemas.microsoft.com/office/drawing/2014/main" id="{A6CD0796-E8C6-4DFD-6BA2-3DCD755DCD1E}"/>
              </a:ext>
            </a:extLst>
          </p:cNvPr>
          <p:cNvSpPr txBox="1">
            <a:spLocks/>
          </p:cNvSpPr>
          <p:nvPr/>
        </p:nvSpPr>
        <p:spPr>
          <a:xfrm>
            <a:off x="4745513"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1931335</a:t>
            </a:r>
            <a:endParaRPr lang="en-ZA" dirty="0"/>
          </a:p>
        </p:txBody>
      </p:sp>
      <p:sp>
        <p:nvSpPr>
          <p:cNvPr id="9" name="Text Placeholder 9">
            <a:extLst>
              <a:ext uri="{FF2B5EF4-FFF2-40B4-BE49-F238E27FC236}">
                <a16:creationId xmlns:a16="http://schemas.microsoft.com/office/drawing/2014/main" id="{05A82B51-C810-C323-18BF-B1C83A9571F2}"/>
              </a:ext>
            </a:extLst>
          </p:cNvPr>
          <p:cNvSpPr txBox="1">
            <a:spLocks/>
          </p:cNvSpPr>
          <p:nvPr/>
        </p:nvSpPr>
        <p:spPr>
          <a:xfrm>
            <a:off x="9756296" y="5314627"/>
            <a:ext cx="2286000" cy="2869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Ammarul Islam </a:t>
            </a:r>
            <a:r>
              <a:rPr lang="en-US" sz="1600" dirty="0" err="1">
                <a:latin typeface="Times New Roman" panose="02020603050405020304" pitchFamily="18" charset="0"/>
                <a:cs typeface="Times New Roman" panose="02020603050405020304" pitchFamily="18" charset="0"/>
              </a:rPr>
              <a:t>Anik</a:t>
            </a:r>
            <a:endParaRPr lang="en-US" dirty="0"/>
          </a:p>
        </p:txBody>
      </p:sp>
      <p:sp>
        <p:nvSpPr>
          <p:cNvPr id="12" name="Text Placeholder 10">
            <a:extLst>
              <a:ext uri="{FF2B5EF4-FFF2-40B4-BE49-F238E27FC236}">
                <a16:creationId xmlns:a16="http://schemas.microsoft.com/office/drawing/2014/main" id="{A2152EEB-261D-B1F3-AEE0-7FBEB3B424B1}"/>
              </a:ext>
            </a:extLst>
          </p:cNvPr>
          <p:cNvSpPr txBox="1">
            <a:spLocks/>
          </p:cNvSpPr>
          <p:nvPr/>
        </p:nvSpPr>
        <p:spPr>
          <a:xfrm>
            <a:off x="9756296" y="5612232"/>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1910594</a:t>
            </a:r>
            <a:endParaRPr lang="en-US" dirty="0"/>
          </a:p>
        </p:txBody>
      </p:sp>
      <p:pic>
        <p:nvPicPr>
          <p:cNvPr id="17" name="Picture 16" descr="A person wearing a suit and glasses&#10;&#10;Description automatically generated">
            <a:extLst>
              <a:ext uri="{FF2B5EF4-FFF2-40B4-BE49-F238E27FC236}">
                <a16:creationId xmlns:a16="http://schemas.microsoft.com/office/drawing/2014/main" id="{C0EB92D2-94B7-1739-B79F-29C30843FAF4}"/>
              </a:ext>
            </a:extLst>
          </p:cNvPr>
          <p:cNvPicPr>
            <a:picLocks noChangeAspect="1"/>
          </p:cNvPicPr>
          <p:nvPr/>
        </p:nvPicPr>
        <p:blipFill>
          <a:blip r:embed="rId3"/>
          <a:stretch>
            <a:fillRect/>
          </a:stretch>
        </p:blipFill>
        <p:spPr>
          <a:xfrm>
            <a:off x="6296770" y="1055991"/>
            <a:ext cx="2286000" cy="2286000"/>
          </a:xfrm>
          <a:prstGeom prst="rect">
            <a:avLst/>
          </a:prstGeom>
        </p:spPr>
      </p:pic>
      <p:pic>
        <p:nvPicPr>
          <p:cNvPr id="28" name="Picture 27" descr="A person leaning on a railing&#10;&#10;Description automatically generated">
            <a:extLst>
              <a:ext uri="{FF2B5EF4-FFF2-40B4-BE49-F238E27FC236}">
                <a16:creationId xmlns:a16="http://schemas.microsoft.com/office/drawing/2014/main" id="{5F064006-F1F0-851D-B1ED-3118C123081A}"/>
              </a:ext>
            </a:extLst>
          </p:cNvPr>
          <p:cNvPicPr>
            <a:picLocks noChangeAspect="1"/>
          </p:cNvPicPr>
          <p:nvPr/>
        </p:nvPicPr>
        <p:blipFill>
          <a:blip r:embed="rId4"/>
          <a:stretch>
            <a:fillRect/>
          </a:stretch>
        </p:blipFill>
        <p:spPr>
          <a:xfrm>
            <a:off x="2300487" y="4432300"/>
            <a:ext cx="2286000" cy="2286000"/>
          </a:xfrm>
          <a:prstGeom prst="rect">
            <a:avLst/>
          </a:prstGeom>
        </p:spPr>
      </p:pic>
      <p:pic>
        <p:nvPicPr>
          <p:cNvPr id="30" name="Picture 29">
            <a:extLst>
              <a:ext uri="{FF2B5EF4-FFF2-40B4-BE49-F238E27FC236}">
                <a16:creationId xmlns:a16="http://schemas.microsoft.com/office/drawing/2014/main" id="{5C8FC680-5F61-0068-6D84-84AB773928AE}"/>
              </a:ext>
            </a:extLst>
          </p:cNvPr>
          <p:cNvPicPr>
            <a:picLocks noChangeAspect="1"/>
          </p:cNvPicPr>
          <p:nvPr/>
        </p:nvPicPr>
        <p:blipFill>
          <a:blip r:embed="rId5"/>
          <a:stretch>
            <a:fillRect/>
          </a:stretch>
        </p:blipFill>
        <p:spPr>
          <a:xfrm>
            <a:off x="7311270" y="4432300"/>
            <a:ext cx="2286000" cy="2286000"/>
          </a:xfrm>
          <a:prstGeom prst="rect">
            <a:avLst/>
          </a:prstGeom>
        </p:spPr>
      </p:pic>
      <p:pic>
        <p:nvPicPr>
          <p:cNvPr id="32" name="Picture 31">
            <a:extLst>
              <a:ext uri="{FF2B5EF4-FFF2-40B4-BE49-F238E27FC236}">
                <a16:creationId xmlns:a16="http://schemas.microsoft.com/office/drawing/2014/main" id="{32DA6BB4-D737-7609-9111-FBD416DF5541}"/>
              </a:ext>
            </a:extLst>
          </p:cNvPr>
          <p:cNvPicPr>
            <a:picLocks noChangeAspect="1"/>
          </p:cNvPicPr>
          <p:nvPr/>
        </p:nvPicPr>
        <p:blipFill>
          <a:blip r:embed="rId6"/>
          <a:stretch>
            <a:fillRect/>
          </a:stretch>
        </p:blipFill>
        <p:spPr>
          <a:xfrm>
            <a:off x="9168101" y="1074952"/>
            <a:ext cx="2286000" cy="2286000"/>
          </a:xfrm>
          <a:prstGeom prst="rect">
            <a:avLst/>
          </a:prstGeom>
        </p:spPr>
      </p:pic>
      <p:pic>
        <p:nvPicPr>
          <p:cNvPr id="21" name="Picture Placeholder 20" descr="A person wearing a head scarf and holding a phone&#10;&#10;Description automatically generated">
            <a:extLst>
              <a:ext uri="{FF2B5EF4-FFF2-40B4-BE49-F238E27FC236}">
                <a16:creationId xmlns:a16="http://schemas.microsoft.com/office/drawing/2014/main" id="{64276A38-7F91-B6C3-FB81-F8098F456758}"/>
              </a:ext>
            </a:extLst>
          </p:cNvPr>
          <p:cNvPicPr>
            <a:picLocks noGrp="1" noChangeAspect="1"/>
          </p:cNvPicPr>
          <p:nvPr>
            <p:ph type="pic" sz="quarter" idx="13"/>
          </p:nvPr>
        </p:nvPicPr>
        <p:blipFill>
          <a:blip r:embed="rId7"/>
          <a:srcRect t="12500" b="12500"/>
          <a:stretch>
            <a:fillRect/>
          </a:stretch>
        </p:blipFill>
        <p:spPr>
          <a:xfrm>
            <a:off x="554107" y="1055990"/>
            <a:ext cx="2299661" cy="2299661"/>
          </a:xfrm>
        </p:spPr>
      </p:pic>
    </p:spTree>
    <p:extLst>
      <p:ext uri="{BB962C8B-B14F-4D97-AF65-F5344CB8AC3E}">
        <p14:creationId xmlns:p14="http://schemas.microsoft.com/office/powerpoint/2010/main" val="138626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403192" y="1552523"/>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OUR Mission</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961481" y="2696870"/>
            <a:ext cx="6432639" cy="26086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just"/>
            <a:r>
              <a:rPr lang="" sz="1800" b="0" cap="none" dirty="0">
                <a:solidFill>
                  <a:schemeClr val="tx1"/>
                </a:solidFill>
                <a:latin typeface="+mn-lt"/>
              </a:rPr>
              <a:t>Create a robust web application that revolutionizes the management of the global food supply chain. By harnessing innovative technologies, we aim to streamline data storage and tracking processes, ensuring transparency, efficiency, and sustainability throughout the entire food distribution network. Through this platform, we aspire to empower stakeholders to make informed decisions, optimize logistics, minimize waste, and ultimately contribute to a more resilient and accessible global food system.</a:t>
            </a:r>
            <a:endParaRPr lang="en-US" sz="1800" b="0" cap="none" dirty="0">
              <a:solidFill>
                <a:schemeClr val="tx1"/>
              </a:solidFill>
              <a:latin typeface="+mn-lt"/>
            </a:endParaRP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514889" y="226643"/>
            <a:ext cx="6343650" cy="1325880"/>
          </a:xfrm>
        </p:spPr>
        <p:txBody>
          <a:bodyPr>
            <a:normAutofit/>
          </a:bodyPr>
          <a:lstStyle/>
          <a:p>
            <a:r>
              <a:rPr lang="en-ZA" dirty="0"/>
              <a:t> </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sp>
        <p:nvSpPr>
          <p:cNvPr id="4" name="Title 6">
            <a:extLst>
              <a:ext uri="{FF2B5EF4-FFF2-40B4-BE49-F238E27FC236}">
                <a16:creationId xmlns:a16="http://schemas.microsoft.com/office/drawing/2014/main" id="{8C296DEC-DAB7-DD67-00E2-7F8B7C474CDC}"/>
              </a:ext>
            </a:extLst>
          </p:cNvPr>
          <p:cNvSpPr txBox="1">
            <a:spLocks/>
          </p:cNvSpPr>
          <p:nvPr/>
        </p:nvSpPr>
        <p:spPr>
          <a:xfrm>
            <a:off x="3384530" y="752080"/>
            <a:ext cx="6339840" cy="13258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dirty="0"/>
              <a:t>About Our Project </a:t>
            </a:r>
          </a:p>
        </p:txBody>
      </p:sp>
      <p:sp>
        <p:nvSpPr>
          <p:cNvPr id="5" name="Title 6">
            <a:extLst>
              <a:ext uri="{FF2B5EF4-FFF2-40B4-BE49-F238E27FC236}">
                <a16:creationId xmlns:a16="http://schemas.microsoft.com/office/drawing/2014/main" id="{DB9A6ADC-7036-13A5-4FBA-BAFCE4D1451C}"/>
              </a:ext>
            </a:extLst>
          </p:cNvPr>
          <p:cNvSpPr txBox="1">
            <a:spLocks/>
          </p:cNvSpPr>
          <p:nvPr/>
        </p:nvSpPr>
        <p:spPr>
          <a:xfrm>
            <a:off x="4590661" y="1875453"/>
            <a:ext cx="6803459" cy="423046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algn="l">
              <a:buFont typeface="+mj-lt"/>
              <a:buAutoNum type="arabicPeriod"/>
            </a:pPr>
            <a:r>
              <a:rPr lang="en-US" sz="1800" b="0" i="0" dirty="0">
                <a:solidFill>
                  <a:srgbClr val="1F1F1F"/>
                </a:solidFill>
                <a:effectLst/>
                <a:latin typeface="Google Sans"/>
              </a:rPr>
              <a:t>Complex food supply chain needs better data management.</a:t>
            </a:r>
          </a:p>
          <a:p>
            <a:pPr algn="l">
              <a:buFont typeface="+mj-lt"/>
              <a:buAutoNum type="arabicPeriod"/>
            </a:pPr>
            <a:r>
              <a:rPr lang="en-US" sz="1800" b="0" i="0" dirty="0">
                <a:solidFill>
                  <a:srgbClr val="1F1F1F"/>
                </a:solidFill>
                <a:effectLst/>
                <a:latin typeface="Google Sans"/>
              </a:rPr>
              <a:t>Global Food Supply Chain System tracks and stores data from farm to fork.</a:t>
            </a:r>
          </a:p>
          <a:p>
            <a:pPr algn="l">
              <a:buFont typeface="+mj-lt"/>
              <a:buAutoNum type="arabicPeriod"/>
            </a:pPr>
            <a:r>
              <a:rPr lang="en-US" sz="1800" b="0" i="0" dirty="0">
                <a:solidFill>
                  <a:srgbClr val="1F1F1F"/>
                </a:solidFill>
                <a:effectLst/>
                <a:latin typeface="Google Sans"/>
              </a:rPr>
              <a:t>Centralized platform offers visibility and streamlines operations.</a:t>
            </a:r>
          </a:p>
          <a:p>
            <a:pPr algn="l">
              <a:buFont typeface="+mj-lt"/>
              <a:buAutoNum type="arabicPeriod"/>
            </a:pPr>
            <a:r>
              <a:rPr lang="en-US" sz="1800" b="0" i="0" dirty="0">
                <a:solidFill>
                  <a:srgbClr val="1F1F1F"/>
                </a:solidFill>
                <a:effectLst/>
                <a:latin typeface="Google Sans"/>
              </a:rPr>
              <a:t>Farmers sell directly to customers, increasing transparency and income.</a:t>
            </a:r>
          </a:p>
          <a:p>
            <a:pPr algn="l">
              <a:buFont typeface="+mj-lt"/>
              <a:buAutoNum type="arabicPeriod"/>
            </a:pPr>
            <a:r>
              <a:rPr lang="en-US" sz="1800" b="0" i="0" dirty="0">
                <a:solidFill>
                  <a:srgbClr val="1F1F1F"/>
                </a:solidFill>
                <a:effectLst/>
                <a:latin typeface="Google Sans"/>
              </a:rPr>
              <a:t>Real-time tracking identifies problems and improves responsiveness.</a:t>
            </a:r>
          </a:p>
          <a:p>
            <a:pPr algn="l">
              <a:buFont typeface="+mj-lt"/>
              <a:buAutoNum type="arabicPeriod"/>
            </a:pPr>
            <a:r>
              <a:rPr lang="en-US" sz="1800" b="0" i="0" dirty="0">
                <a:solidFill>
                  <a:srgbClr val="1F1F1F"/>
                </a:solidFill>
                <a:effectLst/>
                <a:latin typeface="Google Sans"/>
              </a:rPr>
              <a:t>Data security and integrity are top priorities.</a:t>
            </a:r>
          </a:p>
          <a:p>
            <a:pPr algn="l">
              <a:buFont typeface="+mj-lt"/>
              <a:buAutoNum type="arabicPeriod"/>
            </a:pPr>
            <a:r>
              <a:rPr lang="en-US" sz="1800" b="0" i="0" dirty="0">
                <a:solidFill>
                  <a:srgbClr val="1F1F1F"/>
                </a:solidFill>
                <a:effectLst/>
                <a:latin typeface="Google Sans"/>
              </a:rPr>
              <a:t>Easy-to-use interface caters to diverse users.</a:t>
            </a:r>
          </a:p>
          <a:p>
            <a:pPr algn="l">
              <a:buFont typeface="+mj-lt"/>
              <a:buAutoNum type="arabicPeriod"/>
            </a:pPr>
            <a:r>
              <a:rPr lang="en-US" sz="1800" b="0" i="0" dirty="0">
                <a:solidFill>
                  <a:srgbClr val="1F1F1F"/>
                </a:solidFill>
                <a:effectLst/>
                <a:latin typeface="Google Sans"/>
              </a:rPr>
              <a:t>Goal: A more robust, transparent, and sustainable food system.</a:t>
            </a:r>
          </a:p>
          <a:p>
            <a:pPr algn="l">
              <a:buFont typeface="+mj-lt"/>
              <a:buAutoNum type="arabicPeriod"/>
            </a:pPr>
            <a:r>
              <a:rPr lang="en-US" sz="1800" b="0" i="0" dirty="0">
                <a:solidFill>
                  <a:srgbClr val="1F1F1F"/>
                </a:solidFill>
                <a:effectLst/>
                <a:latin typeface="Google Sans"/>
              </a:rPr>
              <a:t>Supports global efforts for food security and reduced waste.</a:t>
            </a:r>
          </a:p>
          <a:p>
            <a:pPr algn="l">
              <a:buFont typeface="+mj-lt"/>
              <a:buAutoNum type="arabicPeriod"/>
            </a:pPr>
            <a:r>
              <a:rPr lang="en-US" sz="1800" b="0" i="0" dirty="0">
                <a:solidFill>
                  <a:srgbClr val="1F1F1F"/>
                </a:solidFill>
                <a:effectLst/>
                <a:latin typeface="Google Sans"/>
              </a:rPr>
              <a:t>Join this transformative journey for a better future, one bite at a time.</a:t>
            </a:r>
          </a:p>
        </p:txBody>
      </p:sp>
    </p:spTree>
    <p:extLst>
      <p:ext uri="{BB962C8B-B14F-4D97-AF65-F5344CB8AC3E}">
        <p14:creationId xmlns:p14="http://schemas.microsoft.com/office/powerpoint/2010/main" val="156761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6400800" cy="1325880"/>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457200" indent="-457200">
              <a:buFont typeface="Wingdings" panose="05000000000000000000" pitchFamily="2" charset="2"/>
              <a:buChar char="Ø"/>
            </a:pPr>
            <a:r>
              <a:rPr lang="en-US" sz="3200" b="1" i="0" dirty="0">
                <a:effectLst/>
                <a:latin typeface="Söhne"/>
              </a:rPr>
              <a:t>Data Integrity and Transparency.</a:t>
            </a:r>
          </a:p>
          <a:p>
            <a:pPr marL="457200" indent="-457200">
              <a:buFont typeface="Wingdings" panose="05000000000000000000" pitchFamily="2" charset="2"/>
              <a:buChar char="Ø"/>
            </a:pPr>
            <a:r>
              <a:rPr lang="en-US" sz="3200" b="1" i="0" dirty="0">
                <a:effectLst/>
                <a:latin typeface="Söhne"/>
              </a:rPr>
              <a:t>Technological Challenges.</a:t>
            </a:r>
          </a:p>
          <a:p>
            <a:pPr marL="457200" indent="-457200">
              <a:buFont typeface="Wingdings" panose="05000000000000000000" pitchFamily="2" charset="2"/>
              <a:buChar char="Ø"/>
            </a:pPr>
            <a:r>
              <a:rPr lang="en-US" sz="3200" b="1" i="0" dirty="0">
                <a:effectLst/>
                <a:latin typeface="Söhne"/>
              </a:rPr>
              <a:t>Social and Ethical Issues</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Sustainability.</a:t>
            </a:r>
          </a:p>
          <a:p>
            <a:pPr marL="457200" indent="-457200">
              <a:buFont typeface="Wingdings" panose="05000000000000000000" pitchFamily="2" charset="2"/>
              <a:buChar char="Ø"/>
            </a:pPr>
            <a:r>
              <a:rPr lang="en-US" sz="3200" b="1" i="0" dirty="0">
                <a:effectLst/>
                <a:latin typeface="Söhne"/>
              </a:rPr>
              <a:t>Lack of Inclusivity</a:t>
            </a:r>
            <a:r>
              <a:rPr lang="en-US" sz="3200" b="1" dirty="0">
                <a:latin typeface="Söhne"/>
              </a:rPr>
              <a:t>.</a:t>
            </a:r>
          </a:p>
          <a:p>
            <a:pPr marL="457200" indent="-457200">
              <a:buFont typeface="Wingdings" panose="05000000000000000000" pitchFamily="2" charset="2"/>
              <a:buChar char="Ø"/>
            </a:pPr>
            <a:r>
              <a:rPr lang="en-US" sz="3200" b="1" i="0" dirty="0">
                <a:effectLst/>
                <a:latin typeface="Söhne"/>
              </a:rPr>
              <a:t>Scalability Issues.</a:t>
            </a:r>
            <a:endParaRPr lang="en-US" sz="3200" dirty="0"/>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235767" y="1425299"/>
            <a:ext cx="7116128" cy="1149950"/>
          </a:xfrm>
        </p:spPr>
        <p:txBody>
          <a:bodyPr>
            <a:normAutofit/>
          </a:bodyPr>
          <a:lstStyle/>
          <a:p>
            <a:r>
              <a:rPr lang="en-US" dirty="0"/>
              <a:t>Research &amp; Analysis</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51095" y="2346839"/>
            <a:ext cx="6400800" cy="2990271"/>
          </a:xfrm>
        </p:spPr>
        <p:txBody>
          <a:bodyPr vert="horz" lIns="91440" tIns="45720" rIns="91440" bIns="45720" rtlCol="0" anchor="t">
            <a:normAutofit/>
          </a:bodyPr>
          <a:lstStyle/>
          <a:p>
            <a:pPr marL="571500" indent="-571500">
              <a:buFont typeface="Wingdings" panose="05000000000000000000" pitchFamily="2" charset="2"/>
              <a:buChar char="Ø"/>
            </a:pPr>
            <a:r>
              <a:rPr lang="en-US" sz="3600" b="1" i="0" dirty="0">
                <a:effectLst/>
                <a:latin typeface="Söhne"/>
              </a:rPr>
              <a:t>Economic Sustainability.</a:t>
            </a:r>
          </a:p>
          <a:p>
            <a:pPr marL="571500" indent="-571500">
              <a:buFont typeface="Wingdings" panose="05000000000000000000" pitchFamily="2" charset="2"/>
              <a:buChar char="Ø"/>
            </a:pPr>
            <a:r>
              <a:rPr lang="en-US" sz="3600" b="1" i="0" dirty="0">
                <a:effectLst/>
                <a:latin typeface="Söhne"/>
              </a:rPr>
              <a:t>Environmental Sustainability.</a:t>
            </a:r>
          </a:p>
          <a:p>
            <a:pPr marL="571500" indent="-571500">
              <a:buFont typeface="Wingdings" panose="05000000000000000000" pitchFamily="2" charset="2"/>
              <a:buChar char="Ø"/>
            </a:pPr>
            <a:r>
              <a:rPr lang="en-US" sz="3600" b="1" i="0" dirty="0">
                <a:effectLst/>
                <a:latin typeface="Söhne"/>
              </a:rPr>
              <a:t>Social Sustainability</a:t>
            </a:r>
            <a:r>
              <a:rPr lang="en-US" sz="3600" b="1" dirty="0">
                <a:latin typeface="Söhne"/>
              </a:rPr>
              <a:t>.</a:t>
            </a:r>
          </a:p>
          <a:p>
            <a:pPr marL="571500" indent="-571500">
              <a:buFont typeface="Wingdings" panose="05000000000000000000" pitchFamily="2" charset="2"/>
              <a:buChar char="Ø"/>
            </a:pPr>
            <a:r>
              <a:rPr lang="en-US" sz="3600" b="1" i="0" dirty="0">
                <a:effectLst/>
                <a:latin typeface="Söhne"/>
              </a:rPr>
              <a:t>Challenges and Considerations.</a:t>
            </a:r>
            <a:endParaRPr lang="en-US" sz="3600" b="1" dirty="0">
              <a:latin typeface="Söhne"/>
            </a:endParaRPr>
          </a:p>
          <a:p>
            <a:pPr marL="571500" indent="-571500">
              <a:buFont typeface="Wingdings" panose="05000000000000000000" pitchFamily="2" charset="2"/>
              <a:buChar char="Ø"/>
            </a:pPr>
            <a:endParaRPr lang="en-US" sz="3600" b="1" i="0" dirty="0">
              <a:effectLst/>
              <a:latin typeface="Söhne"/>
            </a:endParaRPr>
          </a:p>
          <a:p>
            <a:pPr marL="571500" indent="-571500">
              <a:buFont typeface="Wingdings" panose="05000000000000000000" pitchFamily="2" charset="2"/>
              <a:buChar char="Ø"/>
            </a:pPr>
            <a:endParaRPr lang="en-US" sz="3600" b="1" dirty="0">
              <a:latin typeface="Söhne"/>
            </a:endParaRPr>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02790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36268" y="233172"/>
            <a:ext cx="7346366" cy="1325880"/>
          </a:xfrm>
        </p:spPr>
        <p:txBody>
          <a:bodyPr/>
          <a:lstStyle/>
          <a:p>
            <a:r>
              <a:rPr lang="en-US" i="0" dirty="0">
                <a:effectLst/>
              </a:rPr>
              <a:t>Rich Picture of 	Proposed System</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7</a:t>
            </a:fld>
            <a:endParaRPr lang="en-US" dirty="0"/>
          </a:p>
        </p:txBody>
      </p:sp>
      <p:pic>
        <p:nvPicPr>
          <p:cNvPr id="10" name="Picture 9">
            <a:extLst>
              <a:ext uri="{FF2B5EF4-FFF2-40B4-BE49-F238E27FC236}">
                <a16:creationId xmlns:a16="http://schemas.microsoft.com/office/drawing/2014/main" id="{4C22F066-F2EC-0994-B16C-51396CB415E3}"/>
              </a:ext>
            </a:extLst>
          </p:cNvPr>
          <p:cNvPicPr>
            <a:picLocks noChangeAspect="1"/>
          </p:cNvPicPr>
          <p:nvPr/>
        </p:nvPicPr>
        <p:blipFill>
          <a:blip r:embed="rId2"/>
          <a:stretch>
            <a:fillRect/>
          </a:stretch>
        </p:blipFill>
        <p:spPr>
          <a:xfrm>
            <a:off x="460708" y="1441174"/>
            <a:ext cx="7420501" cy="527063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C76E-CBAB-476C-3DF7-E2B5066BB9D7}"/>
              </a:ext>
            </a:extLst>
          </p:cNvPr>
          <p:cNvSpPr>
            <a:spLocks noGrp="1"/>
          </p:cNvSpPr>
          <p:nvPr>
            <p:ph type="title"/>
          </p:nvPr>
        </p:nvSpPr>
        <p:spPr>
          <a:xfrm>
            <a:off x="660124" y="196298"/>
            <a:ext cx="3444737" cy="1085021"/>
          </a:xfrm>
        </p:spPr>
        <p:txBody>
          <a:bodyPr>
            <a:normAutofit/>
          </a:bodyPr>
          <a:lstStyle/>
          <a:p>
            <a:r>
              <a:rPr lang="en-US" sz="3600" dirty="0"/>
              <a:t>Entity 	</a:t>
            </a:r>
            <a:br>
              <a:rPr lang="en-US" sz="3600" dirty="0"/>
            </a:br>
            <a:r>
              <a:rPr lang="en-US" sz="3600" dirty="0"/>
              <a:t>	Relation  </a:t>
            </a:r>
          </a:p>
        </p:txBody>
      </p:sp>
      <p:sp>
        <p:nvSpPr>
          <p:cNvPr id="17" name="Title 1">
            <a:extLst>
              <a:ext uri="{FF2B5EF4-FFF2-40B4-BE49-F238E27FC236}">
                <a16:creationId xmlns:a16="http://schemas.microsoft.com/office/drawing/2014/main" id="{10B2B831-F35E-C0D5-3384-524D7539B4A0}"/>
              </a:ext>
            </a:extLst>
          </p:cNvPr>
          <p:cNvSpPr txBox="1">
            <a:spLocks/>
          </p:cNvSpPr>
          <p:nvPr/>
        </p:nvSpPr>
        <p:spPr>
          <a:xfrm>
            <a:off x="2039592" y="1281319"/>
            <a:ext cx="2805320" cy="68662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US" sz="3600" dirty="0"/>
              <a:t>Diagram </a:t>
            </a:r>
          </a:p>
        </p:txBody>
      </p:sp>
      <p:sp>
        <p:nvSpPr>
          <p:cNvPr id="18" name="Slide Number Placeholder 37">
            <a:extLst>
              <a:ext uri="{FF2B5EF4-FFF2-40B4-BE49-F238E27FC236}">
                <a16:creationId xmlns:a16="http://schemas.microsoft.com/office/drawing/2014/main" id="{B0404343-BDFD-CC3C-894E-C3416C5A71D6}"/>
              </a:ext>
            </a:extLst>
          </p:cNvPr>
          <p:cNvSpPr>
            <a:spLocks noGrp="1"/>
          </p:cNvSpPr>
          <p:nvPr>
            <p:ph type="sldNum" sz="quarter" idx="12"/>
          </p:nvPr>
        </p:nvSpPr>
        <p:spPr>
          <a:xfrm>
            <a:off x="11590434" y="6376228"/>
            <a:ext cx="457200" cy="365125"/>
          </a:xfrm>
        </p:spPr>
        <p:txBody>
          <a:bodyPr/>
          <a:lstStyle/>
          <a:p>
            <a:fld id="{B5CEABB6-07DC-46E8-9B57-56EC44A396E5}" type="slidenum">
              <a:rPr lang="en-US" smtClean="0"/>
              <a:pPr/>
              <a:t>8</a:t>
            </a:fld>
            <a:endParaRPr lang="en-US" dirty="0"/>
          </a:p>
        </p:txBody>
      </p:sp>
      <p:pic>
        <p:nvPicPr>
          <p:cNvPr id="5" name="Picture 4" descr="A diagram of a network&#10;&#10;Description automatically generated">
            <a:extLst>
              <a:ext uri="{FF2B5EF4-FFF2-40B4-BE49-F238E27FC236}">
                <a16:creationId xmlns:a16="http://schemas.microsoft.com/office/drawing/2014/main" id="{76FDE1D4-96A0-58CD-944C-4C48153A44D7}"/>
              </a:ext>
            </a:extLst>
          </p:cNvPr>
          <p:cNvPicPr>
            <a:picLocks noChangeAspect="1"/>
          </p:cNvPicPr>
          <p:nvPr/>
        </p:nvPicPr>
        <p:blipFill>
          <a:blip r:embed="rId2"/>
          <a:stretch>
            <a:fillRect/>
          </a:stretch>
        </p:blipFill>
        <p:spPr>
          <a:xfrm>
            <a:off x="4460033" y="69182"/>
            <a:ext cx="7731967" cy="6788818"/>
          </a:xfrm>
          <a:prstGeom prst="rect">
            <a:avLst/>
          </a:prstGeom>
        </p:spPr>
      </p:pic>
    </p:spTree>
    <p:extLst>
      <p:ext uri="{BB962C8B-B14F-4D97-AF65-F5344CB8AC3E}">
        <p14:creationId xmlns:p14="http://schemas.microsoft.com/office/powerpoint/2010/main" val="18165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3CC6DAA-9CD2-F545-DCA3-99826629E29D}"/>
              </a:ext>
            </a:extLst>
          </p:cNvPr>
          <p:cNvSpPr txBox="1"/>
          <p:nvPr/>
        </p:nvSpPr>
        <p:spPr>
          <a:xfrm>
            <a:off x="2334870" y="1867763"/>
            <a:ext cx="4771608" cy="1446550"/>
          </a:xfrm>
          <a:prstGeom prst="rect">
            <a:avLst/>
          </a:prstGeom>
          <a:noFill/>
        </p:spPr>
        <p:txBody>
          <a:bodyPr wrap="square">
            <a:spAutoFit/>
          </a:bodyPr>
          <a:lstStyle/>
          <a:p>
            <a:r>
              <a:rPr lang="en-US" sz="4400" b="1" i="0" dirty="0">
                <a:effectLst/>
                <a:latin typeface="+mj-lt"/>
              </a:rPr>
              <a:t>Relation</a:t>
            </a:r>
          </a:p>
          <a:p>
            <a:r>
              <a:rPr lang="en-US" sz="4400" b="1" dirty="0">
                <a:latin typeface="+mj-lt"/>
              </a:rPr>
              <a:t>		</a:t>
            </a:r>
            <a:r>
              <a:rPr lang="en-US" sz="4400" b="1" i="0" dirty="0">
                <a:effectLst/>
                <a:latin typeface="+mj-lt"/>
              </a:rPr>
              <a:t>Schema</a:t>
            </a:r>
            <a:endParaRPr lang="en-US" sz="4400" b="1" dirty="0">
              <a:latin typeface="+mj-lt"/>
            </a:endParaRPr>
          </a:p>
        </p:txBody>
      </p:sp>
      <p:sp>
        <p:nvSpPr>
          <p:cNvPr id="30" name="Slide Number Placeholder 37">
            <a:extLst>
              <a:ext uri="{FF2B5EF4-FFF2-40B4-BE49-F238E27FC236}">
                <a16:creationId xmlns:a16="http://schemas.microsoft.com/office/drawing/2014/main" id="{E925E2DF-7D59-A1B5-DE60-58CA1A9F642F}"/>
              </a:ext>
            </a:extLst>
          </p:cNvPr>
          <p:cNvSpPr>
            <a:spLocks noGrp="1"/>
          </p:cNvSpPr>
          <p:nvPr>
            <p:ph type="sldNum" sz="quarter" idx="12"/>
          </p:nvPr>
        </p:nvSpPr>
        <p:spPr>
          <a:xfrm>
            <a:off x="6461842" y="6366289"/>
            <a:ext cx="457200" cy="365125"/>
          </a:xfrm>
        </p:spPr>
        <p:txBody>
          <a:bodyPr/>
          <a:lstStyle/>
          <a:p>
            <a:fld id="{B5CEABB6-07DC-46E8-9B57-56EC44A396E5}" type="slidenum">
              <a:rPr lang="en-US" smtClean="0"/>
              <a:pPr/>
              <a:t>9</a:t>
            </a:fld>
            <a:endParaRPr lang="en-US" dirty="0"/>
          </a:p>
        </p:txBody>
      </p:sp>
      <p:pic>
        <p:nvPicPr>
          <p:cNvPr id="4" name="Picture 3" descr="A close-up of a form&#10;&#10;Description automatically generated">
            <a:extLst>
              <a:ext uri="{FF2B5EF4-FFF2-40B4-BE49-F238E27FC236}">
                <a16:creationId xmlns:a16="http://schemas.microsoft.com/office/drawing/2014/main" id="{B0730944-44A1-D433-35CD-27AFBEF62E31}"/>
              </a:ext>
            </a:extLst>
          </p:cNvPr>
          <p:cNvPicPr>
            <a:picLocks noChangeAspect="1"/>
          </p:cNvPicPr>
          <p:nvPr/>
        </p:nvPicPr>
        <p:blipFill>
          <a:blip r:embed="rId2"/>
          <a:stretch>
            <a:fillRect/>
          </a:stretch>
        </p:blipFill>
        <p:spPr>
          <a:xfrm>
            <a:off x="6461842" y="0"/>
            <a:ext cx="5730158" cy="6858000"/>
          </a:xfrm>
          <a:prstGeom prst="rect">
            <a:avLst/>
          </a:prstGeom>
        </p:spPr>
      </p:pic>
    </p:spTree>
    <p:extLst>
      <p:ext uri="{BB962C8B-B14F-4D97-AF65-F5344CB8AC3E}">
        <p14:creationId xmlns:p14="http://schemas.microsoft.com/office/powerpoint/2010/main" val="1672070576"/>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8B8D7BA3-8A6F-4F51-B1EE-3B01AA004FC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{A55CB4EE-F87C-4824-A342-50C13C0313C0}tf33968143_win32</Template>
  <TotalTime>116</TotalTime>
  <Words>316</Words>
  <Application>Microsoft Office PowerPoint</Application>
  <PresentationFormat>Widescreen</PresentationFormat>
  <Paragraphs>72</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Avenir Next LT Pro</vt:lpstr>
      <vt:lpstr>Calibri</vt:lpstr>
      <vt:lpstr>Google Sans</vt:lpstr>
      <vt:lpstr>Söhne</vt:lpstr>
      <vt:lpstr>Times New Roman</vt:lpstr>
      <vt:lpstr>Wingdings</vt:lpstr>
      <vt:lpstr>Office Theme</vt:lpstr>
      <vt:lpstr>FOOD supply Chain Management</vt:lpstr>
      <vt:lpstr>MEET THE TEAM</vt:lpstr>
      <vt:lpstr> </vt:lpstr>
      <vt:lpstr> </vt:lpstr>
      <vt:lpstr>PROBLEM STATEMENT</vt:lpstr>
      <vt:lpstr>Research &amp; Analysis</vt:lpstr>
      <vt:lpstr>Rich Picture of  Proposed System</vt:lpstr>
      <vt:lpstr>Entity    Relation  </vt:lpstr>
      <vt:lpstr>PowerPoint Presentation</vt:lpstr>
      <vt:lpstr>PowerPoint Presentation</vt:lpstr>
      <vt:lpstr>Normalization</vt:lpstr>
      <vt:lpstr>PowerPoint Presentation</vt:lpstr>
      <vt:lpstr>PowerPoint Presentation</vt:lpstr>
      <vt:lpstr>PowerPoint Presentation</vt:lpstr>
      <vt:lpstr>Implemented           DAtabase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REGISTER</dc:title>
  <dc:creator>Syed Shamsul Arefin</dc:creator>
  <cp:lastModifiedBy>Indronil dey</cp:lastModifiedBy>
  <cp:revision>8</cp:revision>
  <dcterms:created xsi:type="dcterms:W3CDTF">2023-12-07T16:21:12Z</dcterms:created>
  <dcterms:modified xsi:type="dcterms:W3CDTF">2023-12-17T04:04:53Z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